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9a09e4a99_0_5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a9a09e4a99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a9a09e4a99_0_5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477fe78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d477fe78b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477fe78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d477fe78b9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477fe78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d477fe78b9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477fe78b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d477fe78b9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477fe78b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d477fe78b9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477fe78b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d477fe78b9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477fe78b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d477fe78b9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a9a09e4a99_0_13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a9a09e4a99_0_1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a9a09e4a99_0_13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9a09e4a99_0_13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a9a09e4a99_0_1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a9a09e4a99_0_13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ac4612bc1b_1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ac4612bc1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1ac4612bc1b_1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ac4612bc1b_1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ac4612bc1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1ac4612bc1b_1_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ac4612bc1b_1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ac4612bc1b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1ac4612bc1b_1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77fe78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d477fe78b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9a09e4a99_0_5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a9a09e4a99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1a9a09e4a99_0_5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a9a09e4a99_0_5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a9a09e4a99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a9a09e4a99_0_5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a9a09e4a99_0_5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a9a09e4a99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1a9a09e4a99_0_5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a9a09e4a99_0_5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a9a09e4a99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1a9a09e4a99_0_5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a9a09e4a99_0_5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a9a09e4a99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1a9a09e4a99_0_55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a9a09e4a99_0_5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a9a09e4a99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a9a09e4a99_0_5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ITS_university_logo_whitevert.png" id="59" name="Google Shape;59;p13"/>
          <p:cNvPicPr preferRelativeResize="0"/>
          <p:nvPr/>
        </p:nvPicPr>
        <p:blipFill rotWithShape="1">
          <a:blip r:embed="rId3">
            <a:alphaModFix/>
          </a:blip>
          <a:srcRect b="28591" l="0" r="0" t="0"/>
          <a:stretch/>
        </p:blipFill>
        <p:spPr>
          <a:xfrm>
            <a:off x="76200" y="3352800"/>
            <a:ext cx="2057400" cy="197961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-76200" y="5257800"/>
            <a:ext cx="220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BITS</a:t>
            </a:r>
            <a:r>
              <a:rPr b="0" i="0" lang="en-US" sz="2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Pilani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152400" y="5667375"/>
            <a:ext cx="19050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Hyderabad Campus</a:t>
            </a:r>
            <a:endParaRPr/>
          </a:p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2514600" y="5410200"/>
            <a:ext cx="6019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type="title"/>
          </p:nvPr>
        </p:nvSpPr>
        <p:spPr>
          <a:xfrm>
            <a:off x="2514600" y="3810000"/>
            <a:ext cx="60198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3276600" y="6596063"/>
            <a:ext cx="5867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b="0" i="0" lang="en-US" sz="1100" u="none" cap="none" strike="noStrik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Pilani, Hyderabad Campus</a:t>
            </a:r>
            <a:endParaRPr/>
          </a:p>
        </p:txBody>
      </p:sp>
      <p:grpSp>
        <p:nvGrpSpPr>
          <p:cNvPr id="66" name="Google Shape;66;p14"/>
          <p:cNvGrpSpPr/>
          <p:nvPr/>
        </p:nvGrpSpPr>
        <p:grpSpPr>
          <a:xfrm>
            <a:off x="2084327" y="6550283"/>
            <a:ext cx="7059348" cy="49149"/>
            <a:chOff x="2083888" y="6550671"/>
            <a:chExt cx="7060054" cy="48600"/>
          </a:xfrm>
        </p:grpSpPr>
        <p:sp>
          <p:nvSpPr>
            <p:cNvPr id="67" name="Google Shape;67;p14"/>
            <p:cNvSpPr/>
            <p:nvPr/>
          </p:nvSpPr>
          <p:spPr>
            <a:xfrm>
              <a:off x="4630418" y="6550671"/>
              <a:ext cx="2328900" cy="48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6908642" y="6550671"/>
              <a:ext cx="2235300" cy="45600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2083888" y="6550671"/>
              <a:ext cx="2581500" cy="48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7.png" id="70" name="Google Shape;70;p14"/>
          <p:cNvPicPr preferRelativeResize="0"/>
          <p:nvPr/>
        </p:nvPicPr>
        <p:blipFill rotWithShape="1">
          <a:blip r:embed="rId2">
            <a:alphaModFix/>
          </a:blip>
          <a:srcRect b="5338" l="1922" r="0" t="0"/>
          <a:stretch/>
        </p:blipFill>
        <p:spPr>
          <a:xfrm>
            <a:off x="6629400" y="0"/>
            <a:ext cx="2193925" cy="692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14"/>
          <p:cNvGrpSpPr/>
          <p:nvPr/>
        </p:nvGrpSpPr>
        <p:grpSpPr>
          <a:xfrm>
            <a:off x="0" y="1295548"/>
            <a:ext cx="7010438" cy="45919"/>
            <a:chOff x="1905000" y="6553200"/>
            <a:chExt cx="7010438" cy="45600"/>
          </a:xfrm>
        </p:grpSpPr>
        <p:sp>
          <p:nvSpPr>
            <p:cNvPr id="72" name="Google Shape;72;p14"/>
            <p:cNvSpPr/>
            <p:nvPr/>
          </p:nvSpPr>
          <p:spPr>
            <a:xfrm>
              <a:off x="4267200" y="6553200"/>
              <a:ext cx="23289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586538" y="6553200"/>
              <a:ext cx="23289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None/>
              <a:defRPr b="1" sz="36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mSaSAyOB_Hv9NZlsWaXFLqLYGUEkrQc3/view" TargetMode="External"/><Relationship Id="rId4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byBDJJgr-zICrPPA19gjDMe5bdVqtGbe/view" TargetMode="External"/><Relationship Id="rId4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WM2ckPSWeQqq6-wuqYRAIFD2ZP1-HeHt/view" TargetMode="External"/><Relationship Id="rId4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2Q4GpWk3OE0VlodbdiS1od7SvMEXblyU/view" TargetMode="External"/><Relationship Id="rId4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2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88100" y="1985975"/>
            <a:ext cx="8167800" cy="124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highlight>
                  <a:srgbClr val="666666"/>
                </a:highlight>
              </a:rPr>
              <a:t>BITS F441 ROBOTICS </a:t>
            </a:r>
            <a:endParaRPr sz="6000"/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2218875" y="3429000"/>
            <a:ext cx="66954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highlight>
                <a:srgbClr val="666666"/>
              </a:highlight>
            </a:endParaRPr>
          </a:p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C9DAF8"/>
                </a:solidFill>
              </a:rPr>
              <a:t>DESIGN AND FABRICATION OF A </a:t>
            </a:r>
            <a:r>
              <a:rPr lang="en-US" sz="3600">
                <a:solidFill>
                  <a:srgbClr val="C9DAF8"/>
                </a:solidFill>
              </a:rPr>
              <a:t>STEWART PLATFORM</a:t>
            </a:r>
            <a:endParaRPr sz="36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04800" y="1493824"/>
            <a:ext cx="8229600" cy="4978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10. Screws and nuts- M3 with 3D   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     printed 6mm-&gt;3mm 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      connectors x 6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11. Jumper Wires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493825"/>
            <a:ext cx="3431475" cy="2293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5" y="4109275"/>
            <a:ext cx="3023600" cy="23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4539" y="1843904"/>
            <a:ext cx="1029462" cy="114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" name="Google Shape;161;p25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Circuit Diagram</a:t>
            </a:r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50" y="1380050"/>
            <a:ext cx="8552101" cy="51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304800" y="158066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/>
              <a:t>Using the Arduino IDE, we have been able to establish four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/>
              <a:t>four different types of motion:</a:t>
            </a:r>
            <a:endParaRPr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Vertical Motion</a:t>
            </a:r>
            <a:endParaRPr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Twisting Motion</a:t>
            </a:r>
            <a:endParaRPr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Circular Motion in a horizontal plane</a:t>
            </a:r>
            <a:endParaRPr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Phase Difference or Sine wave motion                       </a:t>
            </a:r>
            <a:endParaRPr/>
          </a:p>
        </p:txBody>
      </p:sp>
      <p:sp>
        <p:nvSpPr>
          <p:cNvPr id="168" name="Google Shape;168;p26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Types of Motion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304800" y="1493825"/>
            <a:ext cx="2368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ct val="68993"/>
              <a:buFont typeface="Arial"/>
              <a:buNone/>
            </a:pPr>
            <a:r>
              <a:rPr lang="en-US" sz="3478"/>
              <a:t>Code:</a:t>
            </a:r>
            <a:endParaRPr sz="3478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To include the Servo library</a:t>
            </a:r>
            <a:endParaRPr sz="10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&lt;Servo.h&gt;</a:t>
            </a:r>
            <a:endParaRPr sz="1050">
              <a:solidFill>
                <a:srgbClr val="005C5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Servo1;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Servo2;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Servo3;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Servo4;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Servo5;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Servo6;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Servo Pin numbers</a:t>
            </a:r>
            <a:endParaRPr sz="10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servoPin1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servoPin2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servoPin3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servoPin4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servoPin5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servoPin6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setup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// Servo pins setup</a:t>
            </a:r>
            <a:endParaRPr sz="10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servoPin1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servoPin2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servoPin3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servoPin4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servoPin6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Vertical Motion</a:t>
            </a:r>
            <a:endParaRPr/>
          </a:p>
        </p:txBody>
      </p:sp>
      <p:sp>
        <p:nvSpPr>
          <p:cNvPr id="175" name="Google Shape;175;p27"/>
          <p:cNvSpPr txBox="1"/>
          <p:nvPr/>
        </p:nvSpPr>
        <p:spPr>
          <a:xfrm>
            <a:off x="2673600" y="1493825"/>
            <a:ext cx="3108000" cy="54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oid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loop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//To move the platform vertically up and down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j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j =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 i;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+=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Servo1.write(45);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Servo2.write(135);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Servo3.write(45);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Servo4.write(135);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Servo5.write(45);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 Servo6.write(135);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&gt;=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j =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 i;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76" name="Google Shape;176;p27"/>
          <p:cNvSpPr txBox="1"/>
          <p:nvPr/>
        </p:nvSpPr>
        <p:spPr>
          <a:xfrm>
            <a:off x="5989900" y="1524900"/>
            <a:ext cx="2326500" cy="19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-=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/>
              <a:t>Video:</a:t>
            </a:r>
            <a:endParaRPr/>
          </a:p>
        </p:txBody>
      </p:sp>
      <p:sp>
        <p:nvSpPr>
          <p:cNvPr id="182" name="Google Shape;182;p28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Vertical Motion</a:t>
            </a:r>
            <a:endParaRPr/>
          </a:p>
        </p:txBody>
      </p:sp>
      <p:pic>
        <p:nvPicPr>
          <p:cNvPr id="183" name="Google Shape;183;p28" title="IMG_2675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2725" y="1493825"/>
            <a:ext cx="3999302" cy="494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04800" y="1493825"/>
            <a:ext cx="30114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ct val="78688"/>
              <a:buFont typeface="Arial"/>
              <a:buNone/>
            </a:pPr>
            <a:r>
              <a:rPr lang="en-US" sz="3050"/>
              <a:t>Code:</a:t>
            </a:r>
            <a:endParaRPr sz="305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&lt;Servo.h&gt;</a:t>
            </a:r>
            <a:endParaRPr sz="1050">
              <a:solidFill>
                <a:srgbClr val="005C5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Servo1;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Servo2;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Servo3;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Servo4;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Servo5;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Servo6;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servoPin1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servoPin2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servoPin3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servoPin4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servoPin5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servoPin6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setup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// put your setup code here, to run once:</a:t>
            </a:r>
            <a:endParaRPr sz="10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servoPin1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servoPin2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servoPin3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servoPin4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servoPin6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9" name="Google Shape;189;p29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Twisting Motion:</a:t>
            </a:r>
            <a:endParaRPr/>
          </a:p>
        </p:txBody>
      </p:sp>
      <p:sp>
        <p:nvSpPr>
          <p:cNvPr id="190" name="Google Shape;190;p29"/>
          <p:cNvSpPr txBox="1"/>
          <p:nvPr/>
        </p:nvSpPr>
        <p:spPr>
          <a:xfrm>
            <a:off x="3316200" y="1416925"/>
            <a:ext cx="3159900" cy="5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loop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// put your main code here, to run repeatedly:</a:t>
            </a:r>
            <a:endParaRPr sz="80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theta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+theta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&gt;=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-theta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i--;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91" name="Google Shape;191;p29"/>
          <p:cNvSpPr txBox="1"/>
          <p:nvPr/>
        </p:nvSpPr>
        <p:spPr>
          <a:xfrm>
            <a:off x="6788575" y="1493825"/>
            <a:ext cx="22224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/>
              <a:t>Video:</a:t>
            </a:r>
            <a:endParaRPr/>
          </a:p>
        </p:txBody>
      </p:sp>
      <p:sp>
        <p:nvSpPr>
          <p:cNvPr id="197" name="Google Shape;197;p30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Twisting</a:t>
            </a:r>
            <a:r>
              <a:rPr lang="en-US"/>
              <a:t> Motion:</a:t>
            </a:r>
            <a:endParaRPr/>
          </a:p>
        </p:txBody>
      </p:sp>
      <p:pic>
        <p:nvPicPr>
          <p:cNvPr id="198" name="Google Shape;198;p30" title="IMG_2685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625" y="1413350"/>
            <a:ext cx="3326774" cy="507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04800" y="1613175"/>
            <a:ext cx="23343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ct val="47524"/>
              <a:buFont typeface="Arial"/>
              <a:buNone/>
            </a:pPr>
            <a:r>
              <a:rPr lang="en-US" sz="5050"/>
              <a:t>Code:</a:t>
            </a:r>
            <a:endParaRPr sz="505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&lt;Servo.h&gt;</a:t>
            </a:r>
            <a:endParaRPr sz="1050">
              <a:solidFill>
                <a:srgbClr val="005C5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Servo1;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Servo2;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Servo3;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Servo4;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Servo5;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Servo6;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servoPin1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servoPin2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servoPin3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servoPin4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servoPin5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servoPin6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setup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// put your setup code here, to run once:</a:t>
            </a:r>
            <a:endParaRPr sz="10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servoPin1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servoPin2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servoPin3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servoPin4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servoPin6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loop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rPr lang="en-US" sz="10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0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4" name="Google Shape;204;p31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Horizontal Circular Motion:</a:t>
            </a:r>
            <a:endParaRPr/>
          </a:p>
        </p:txBody>
      </p:sp>
      <p:sp>
        <p:nvSpPr>
          <p:cNvPr id="205" name="Google Shape;205;p31"/>
          <p:cNvSpPr txBox="1"/>
          <p:nvPr/>
        </p:nvSpPr>
        <p:spPr>
          <a:xfrm>
            <a:off x="3177250" y="1613175"/>
            <a:ext cx="2517600" cy="48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counter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counter &lt;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06" name="Google Shape;206;p31"/>
          <p:cNvSpPr txBox="1"/>
          <p:nvPr/>
        </p:nvSpPr>
        <p:spPr>
          <a:xfrm>
            <a:off x="6233000" y="1491650"/>
            <a:ext cx="2691000" cy="55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counter++;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Video:</a:t>
            </a:r>
            <a:endParaRPr/>
          </a:p>
        </p:txBody>
      </p:sp>
      <p:sp>
        <p:nvSpPr>
          <p:cNvPr id="213" name="Google Shape;213;p32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Horizontal Circular Motion:</a:t>
            </a:r>
            <a:endParaRPr/>
          </a:p>
        </p:txBody>
      </p:sp>
      <p:pic>
        <p:nvPicPr>
          <p:cNvPr id="214" name="Google Shape;214;p32" title="IMG_268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9225" y="1397075"/>
            <a:ext cx="42387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idx="1" type="body"/>
          </p:nvPr>
        </p:nvSpPr>
        <p:spPr>
          <a:xfrm>
            <a:off x="304800" y="1493825"/>
            <a:ext cx="2340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9600"/>
              <a:t>Code:</a:t>
            </a:r>
            <a:endParaRPr sz="96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&lt;Servo.h&gt;</a:t>
            </a:r>
            <a:endParaRPr sz="3250">
              <a:solidFill>
                <a:srgbClr val="005C5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t/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Servo1;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Servo2;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Servo3;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Servo4;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Servo5;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 Servo6;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t/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servoPin1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servoPin2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servoPin3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servoPin4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servoPin5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servoPin6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t/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setup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32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95A5A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// put your setup code here, to run once:</a:t>
            </a:r>
            <a:endParaRPr sz="3250">
              <a:solidFill>
                <a:srgbClr val="95A5A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servoPin1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servoPin2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servoPin3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servoPin4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servoPin5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servoPin6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2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t/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loop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32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25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325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5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5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325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325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5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25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3250"/>
          </a:p>
        </p:txBody>
      </p:sp>
      <p:sp>
        <p:nvSpPr>
          <p:cNvPr id="221" name="Google Shape;221;p33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Phase Difference Motion:</a:t>
            </a:r>
            <a:endParaRPr/>
          </a:p>
        </p:txBody>
      </p:sp>
      <p:sp>
        <p:nvSpPr>
          <p:cNvPr id="222" name="Google Shape;222;p33"/>
          <p:cNvSpPr txBox="1"/>
          <p:nvPr>
            <p:ph idx="1" type="body"/>
          </p:nvPr>
        </p:nvSpPr>
        <p:spPr>
          <a:xfrm>
            <a:off x="2951025" y="1493825"/>
            <a:ext cx="2340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00979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counter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counter &lt;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6119600" y="1578825"/>
            <a:ext cx="2340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counter++;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i 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728E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&lt;= 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Servo1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Servo6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180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Servo3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Servo2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135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Servo5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Servo4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write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+i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800">
                <a:solidFill>
                  <a:srgbClr val="D354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delay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800">
                <a:solidFill>
                  <a:srgbClr val="005C5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i++;</a:t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E5B6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solidFill>
                  <a:srgbClr val="434F5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rgbClr val="434F54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t/>
            </a:r>
            <a:endParaRPr sz="800">
              <a:solidFill>
                <a:srgbClr val="4E5B6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 sz="2600"/>
              <a:t>JULOORI AMOGH - 2020AAPS0422H</a:t>
            </a:r>
            <a:endParaRPr sz="26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 sz="2600"/>
              <a:t>TANAY RANJAN - 2020A3PS0483H</a:t>
            </a:r>
            <a:endParaRPr sz="26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 sz="2600"/>
              <a:t>THATHAPUDI SANJEEV PAUL - 2020AAPS0120H</a:t>
            </a:r>
            <a:endParaRPr sz="26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141"/>
              </a:buClr>
              <a:buSzPts val="2400"/>
              <a:buFont typeface="Arial"/>
              <a:buNone/>
            </a:pPr>
            <a:r>
              <a:rPr lang="en-US" sz="2600"/>
              <a:t>BHAVYA JAIN - 2020A7PS0240H</a:t>
            </a:r>
            <a:endParaRPr sz="2600"/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Candidates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Video: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4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Phase Difference Motion:</a:t>
            </a:r>
            <a:endParaRPr/>
          </a:p>
        </p:txBody>
      </p:sp>
      <p:pic>
        <p:nvPicPr>
          <p:cNvPr id="231" name="Google Shape;231;p34" title="VIDEO-2022-12-02-15-02-1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9325" y="1379600"/>
            <a:ext cx="4098800" cy="51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Images of the setup</a:t>
            </a:r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00" y="1493825"/>
            <a:ext cx="2704877" cy="435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8112" y="1549275"/>
            <a:ext cx="3185226" cy="4246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6175" y="1798337"/>
            <a:ext cx="2937827" cy="3917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idx="1" type="body"/>
          </p:nvPr>
        </p:nvSpPr>
        <p:spPr>
          <a:xfrm>
            <a:off x="2076750" y="3220625"/>
            <a:ext cx="4990500" cy="1405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CC0000"/>
                </a:solidFill>
              </a:rPr>
              <a:t>THANK YOU</a:t>
            </a:r>
            <a:endParaRPr b="1" sz="6000">
              <a:solidFill>
                <a:srgbClr val="CC0000"/>
              </a:solidFill>
            </a:endParaRPr>
          </a:p>
        </p:txBody>
      </p:sp>
      <p:sp>
        <p:nvSpPr>
          <p:cNvPr id="248" name="Google Shape;248;p36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Arduino UNO with cable 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21" y="2343696"/>
            <a:ext cx="3948950" cy="282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138" y="2580538"/>
            <a:ext cx="3990975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04800" y="1540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2. MG995 Servo x 6                      </a:t>
            </a:r>
            <a:r>
              <a:rPr lang="en-US"/>
              <a:t>3. Servo Horn x 6  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       </a:t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550" y="2108776"/>
            <a:ext cx="3937750" cy="33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5645" y="2487350"/>
            <a:ext cx="2378300" cy="22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4. Rod End Bearing Spherical Joints - 6mm x 12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272" y="1941675"/>
            <a:ext cx="4455400" cy="41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5. Metal shafts with threading - 6mm x 6</a:t>
            </a:r>
            <a:endParaRPr/>
          </a:p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425" y="1979425"/>
            <a:ext cx="4106974" cy="412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33E48"/>
                </a:solidFill>
                <a:highlight>
                  <a:srgbClr val="FFFFFF"/>
                </a:highlight>
              </a:rPr>
              <a:t> 6. LM2596S DC-DC Buck Converter x 3 </a:t>
            </a:r>
            <a:endParaRPr>
              <a:solidFill>
                <a:srgbClr val="333E4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8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>
              <a:solidFill>
                <a:srgbClr val="333E48"/>
              </a:solidFill>
              <a:highlight>
                <a:srgbClr val="FFFFFF"/>
              </a:highlight>
            </a:endParaRPr>
          </a:p>
        </p:txBody>
      </p:sp>
      <p:sp>
        <p:nvSpPr>
          <p:cNvPr id="128" name="Google Shape;128;p21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663" y="1924050"/>
            <a:ext cx="3876675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7. 3D Printed Platform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000" y="2024125"/>
            <a:ext cx="5487151" cy="43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04800" y="1493837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8. Wooden Base - 40x30 cm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9. Power Source AC-DC 12V-2A supply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304800" y="152400"/>
            <a:ext cx="6324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Components List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025" y="2497950"/>
            <a:ext cx="4095750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